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4" r:id="rId7"/>
    <p:sldId id="277" r:id="rId8"/>
    <p:sldId id="262" r:id="rId9"/>
    <p:sldId id="263" r:id="rId10"/>
    <p:sldId id="269" r:id="rId11"/>
    <p:sldId id="270" r:id="rId12"/>
    <p:sldId id="264" r:id="rId13"/>
    <p:sldId id="272" r:id="rId14"/>
    <p:sldId id="273" r:id="rId15"/>
    <p:sldId id="266" r:id="rId16"/>
    <p:sldId id="267" r:id="rId17"/>
    <p:sldId id="268"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BDB98FA-938C-4228-81C1-D55CDAE97DC8}"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DBB68-ED5F-4540-A5A6-E57F29FC77F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DB98FA-938C-4228-81C1-D55CDAE97DC8}"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DBB68-ED5F-4540-A5A6-E57F29FC77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DB98FA-938C-4228-81C1-D55CDAE97DC8}" type="datetimeFigureOut">
              <a:rPr lang="en-US" smtClean="0"/>
              <a:pPr/>
              <a:t>3/27/2020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49DBB68-ED5F-4540-A5A6-E57F29FC77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DB98FA-938C-4228-81C1-D55CDAE97DC8}"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DBB68-ED5F-4540-A5A6-E57F29FC77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DB98FA-938C-4228-81C1-D55CDAE97DC8}"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DBB68-ED5F-4540-A5A6-E57F29FC77F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DB98FA-938C-4228-81C1-D55CDAE97DC8}"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DBB68-ED5F-4540-A5A6-E57F29FC77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DB98FA-938C-4228-81C1-D55CDAE97DC8}" type="datetimeFigureOut">
              <a:rPr lang="en-US" smtClean="0"/>
              <a:pPr/>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9DBB68-ED5F-4540-A5A6-E57F29FC77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DB98FA-938C-4228-81C1-D55CDAE97DC8}" type="datetimeFigureOut">
              <a:rPr lang="en-US" smtClean="0"/>
              <a:pPr/>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9DBB68-ED5F-4540-A5A6-E57F29FC77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B98FA-938C-4228-81C1-D55CDAE97DC8}" type="datetimeFigureOut">
              <a:rPr lang="en-US" smtClean="0"/>
              <a:pPr/>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9DBB68-ED5F-4540-A5A6-E57F29FC77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DB98FA-938C-4228-81C1-D55CDAE97DC8}"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DBB68-ED5F-4540-A5A6-E57F29FC77F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BDB98FA-938C-4228-81C1-D55CDAE97DC8}" type="datetimeFigureOut">
              <a:rPr lang="en-US" smtClean="0"/>
              <a:pPr/>
              <a:t>3/27/2020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49DBB68-ED5F-4540-A5A6-E57F29FC77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BDB98FA-938C-4228-81C1-D55CDAE97DC8}" type="datetimeFigureOut">
              <a:rPr lang="en-US" smtClean="0"/>
              <a:pPr/>
              <a:t>3/27/2020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49DBB68-ED5F-4540-A5A6-E57F29FC77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ediacollege.com/glossary/p/production-proces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ediacollege.com/glossary/p/production.html" TargetMode="External"/><Relationship Id="rId2" Type="http://schemas.openxmlformats.org/officeDocument/2006/relationships/hyperlink" Target="http://www.mediacollege.com/glossary/p/pre-production.html" TargetMode="External"/><Relationship Id="rId1" Type="http://schemas.openxmlformats.org/officeDocument/2006/relationships/slideLayout" Target="../slideLayouts/slideLayout2.xml"/><Relationship Id="rId4" Type="http://schemas.openxmlformats.org/officeDocument/2006/relationships/hyperlink" Target="http://www.mediacollege.com/glossary/p/post-production.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Film Making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Pre-Production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Pre-production is the time span from when the </a:t>
            </a:r>
            <a:r>
              <a:rPr lang="en-US" b="1" dirty="0" smtClean="0"/>
              <a:t>Producer</a:t>
            </a:r>
            <a:r>
              <a:rPr lang="en-US" dirty="0" smtClean="0"/>
              <a:t> finds a script to the time that the </a:t>
            </a:r>
            <a:r>
              <a:rPr lang="en-US" b="1" dirty="0" smtClean="0"/>
              <a:t>Director</a:t>
            </a:r>
            <a:r>
              <a:rPr lang="en-US" dirty="0" smtClean="0"/>
              <a:t> takes charge of the production process. This will include meetings involving the </a:t>
            </a:r>
            <a:r>
              <a:rPr lang="en-US" b="1" dirty="0" smtClean="0"/>
              <a:t>Producer, Financial Controller, Director, Production Designer, Art Director, Cinematographer, Visual Effects Supervisor, Special Effects Supervisor, Film Editor, Writer</a:t>
            </a:r>
            <a:r>
              <a:rPr lang="en-US" dirty="0" smtClean="0"/>
              <a:t> etc.</a:t>
            </a:r>
          </a:p>
          <a:p>
            <a:pPr>
              <a:buNone/>
            </a:pPr>
            <a:endParaRPr lang="en-US" dirty="0" smtClean="0"/>
          </a:p>
          <a:p>
            <a:r>
              <a:rPr lang="en-US" dirty="0" smtClean="0"/>
              <a:t>The </a:t>
            </a:r>
            <a:r>
              <a:rPr lang="en-US" b="1" dirty="0" smtClean="0"/>
              <a:t>Storyboard Artist</a:t>
            </a:r>
            <a:r>
              <a:rPr lang="en-US" dirty="0" smtClean="0"/>
              <a:t> will be called in to illustrate scenes from the script so that the Director’s desired style can be fully discussed. </a:t>
            </a:r>
          </a:p>
          <a:p>
            <a:pPr>
              <a:buNone/>
            </a:pPr>
            <a:endParaRPr lang="en-US" dirty="0" smtClean="0"/>
          </a:p>
          <a:p>
            <a:r>
              <a:rPr lang="en-US" dirty="0" smtClean="0"/>
              <a:t>In the case of science fiction and fantasy films, the </a:t>
            </a:r>
            <a:r>
              <a:rPr lang="en-US" b="1" dirty="0" smtClean="0"/>
              <a:t>Graphic Artist</a:t>
            </a:r>
            <a:r>
              <a:rPr lang="en-US" dirty="0" smtClean="0"/>
              <a:t> will be asked to visualize certain fantastic characters. These characters may be produced as </a:t>
            </a:r>
            <a:r>
              <a:rPr lang="en-US" b="1" dirty="0" smtClean="0"/>
              <a:t>Animatronics</a:t>
            </a:r>
            <a:r>
              <a:rPr lang="en-US" dirty="0" smtClean="0"/>
              <a:t> or as </a:t>
            </a:r>
            <a:r>
              <a:rPr lang="en-US" b="1" dirty="0" smtClean="0"/>
              <a:t>Visual Effects</a:t>
            </a:r>
            <a:r>
              <a:rPr lang="en-US" dirty="0" smtClean="0"/>
              <a:t> introduced into the film during the Post-Production process.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Pre-Production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Also at this time the lead actors and actresses will be discussed and approaches made to their agents. The cost of the cast will have a significant impact on the budget. </a:t>
            </a:r>
          </a:p>
          <a:p>
            <a:pPr>
              <a:buNone/>
            </a:pPr>
            <a:endParaRPr lang="en-US" dirty="0" smtClean="0"/>
          </a:p>
          <a:p>
            <a:r>
              <a:rPr lang="en-US" dirty="0" smtClean="0"/>
              <a:t>Well-seasoned film makers will also include the </a:t>
            </a:r>
            <a:r>
              <a:rPr lang="en-US" b="1" dirty="0" smtClean="0"/>
              <a:t>Sound Editor</a:t>
            </a:r>
            <a:r>
              <a:rPr lang="en-US" dirty="0" smtClean="0"/>
              <a:t> &amp; </a:t>
            </a:r>
            <a:r>
              <a:rPr lang="en-US" b="1" dirty="0" smtClean="0"/>
              <a:t>Music Supervisor</a:t>
            </a:r>
            <a:r>
              <a:rPr lang="en-US" dirty="0" smtClean="0"/>
              <a:t> as the music track is a most important part of the final audience experience. </a:t>
            </a:r>
          </a:p>
          <a:p>
            <a:pPr>
              <a:buNone/>
            </a:pPr>
            <a:endParaRPr lang="en-US" dirty="0" smtClean="0"/>
          </a:p>
          <a:p>
            <a:r>
              <a:rPr lang="en-US" dirty="0" smtClean="0"/>
              <a:t>At this time the Producer will have already made approaches to the </a:t>
            </a:r>
            <a:r>
              <a:rPr lang="en-US" b="1" dirty="0" smtClean="0"/>
              <a:t>Distributors</a:t>
            </a:r>
            <a:r>
              <a:rPr lang="en-US" dirty="0" smtClean="0"/>
              <a:t> – having a prospective outlet for the production is key to raising the necessary finance.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
            </a:r>
            <a:br>
              <a:rPr lang="en-US" dirty="0" smtClean="0"/>
            </a:br>
            <a:r>
              <a:rPr lang="en-US" dirty="0" smtClean="0"/>
              <a:t>Production</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film and video, </a:t>
            </a:r>
            <a:r>
              <a:rPr lang="en-US" i="1" dirty="0" smtClean="0"/>
              <a:t>production</a:t>
            </a:r>
            <a:r>
              <a:rPr lang="en-US" dirty="0" smtClean="0"/>
              <a:t> refers to the part of the process in which footage is recorded. This is what most people imagine when they think of a film being made — actors on sets, cameras rolling, etc. </a:t>
            </a:r>
          </a:p>
          <a:p>
            <a:r>
              <a:rPr lang="en-US" dirty="0" smtClean="0"/>
              <a:t>In large feature films the beginning of the production phase marks the "point of no return", i.e. the point at which it is no longer financially viable to cancel the project. At this point it is almost always cheaper to continue until the project is finished than to deal with the financial fall-out of canceling.</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Although the </a:t>
            </a:r>
            <a:r>
              <a:rPr lang="en-US" b="1" dirty="0" smtClean="0"/>
              <a:t>Producer</a:t>
            </a:r>
            <a:r>
              <a:rPr lang="en-US" dirty="0" smtClean="0"/>
              <a:t> is still in charge of the overall project, the </a:t>
            </a:r>
            <a:r>
              <a:rPr lang="en-US" b="1" dirty="0" smtClean="0"/>
              <a:t>Director</a:t>
            </a:r>
            <a:r>
              <a:rPr lang="en-US" dirty="0" smtClean="0"/>
              <a:t> now takes over control of the production process working closely with the Production Office staff. </a:t>
            </a:r>
          </a:p>
          <a:p>
            <a:pPr>
              <a:buNone/>
            </a:pPr>
            <a:endParaRPr lang="en-US" dirty="0" smtClean="0"/>
          </a:p>
          <a:p>
            <a:r>
              <a:rPr lang="en-US" dirty="0" smtClean="0"/>
              <a:t>The </a:t>
            </a:r>
            <a:r>
              <a:rPr lang="en-US" b="1" dirty="0" smtClean="0"/>
              <a:t>Director of Photography</a:t>
            </a:r>
            <a:r>
              <a:rPr lang="en-US" dirty="0" smtClean="0"/>
              <a:t> </a:t>
            </a:r>
            <a:r>
              <a:rPr lang="en-US" b="1" dirty="0" smtClean="0"/>
              <a:t>(Cinematographer)</a:t>
            </a:r>
            <a:r>
              <a:rPr lang="en-US" dirty="0" smtClean="0"/>
              <a:t> will select his </a:t>
            </a:r>
            <a:r>
              <a:rPr lang="en-US" b="1" dirty="0" smtClean="0"/>
              <a:t>Camera Crew, Lighting Technicians (Sparks), Grips &amp; Riggers</a:t>
            </a:r>
            <a:r>
              <a:rPr lang="en-US" dirty="0" smtClean="0"/>
              <a:t> as well as equipment and suppliers.  </a:t>
            </a:r>
          </a:p>
          <a:p>
            <a:pPr>
              <a:buNone/>
            </a:pPr>
            <a:endParaRPr lang="en-US" dirty="0" smtClean="0"/>
          </a:p>
          <a:p>
            <a:r>
              <a:rPr lang="en-US" dirty="0" smtClean="0"/>
              <a:t>In consultation with the </a:t>
            </a:r>
            <a:r>
              <a:rPr lang="en-US" b="1" dirty="0" smtClean="0"/>
              <a:t>Director</a:t>
            </a:r>
            <a:r>
              <a:rPr lang="en-US" dirty="0" smtClean="0"/>
              <a:t>, the </a:t>
            </a:r>
            <a:r>
              <a:rPr lang="en-US" b="1" dirty="0" smtClean="0"/>
              <a:t>Production Designer </a:t>
            </a:r>
            <a:r>
              <a:rPr lang="en-US" dirty="0" smtClean="0"/>
              <a:t>and </a:t>
            </a:r>
            <a:r>
              <a:rPr lang="en-US" b="1" dirty="0" smtClean="0"/>
              <a:t>Art Director</a:t>
            </a:r>
            <a:r>
              <a:rPr lang="en-US" dirty="0" smtClean="0"/>
              <a:t> will select the </a:t>
            </a:r>
            <a:r>
              <a:rPr lang="en-US" b="1" dirty="0" smtClean="0"/>
              <a:t>Construction Manager</a:t>
            </a:r>
            <a:r>
              <a:rPr lang="en-US" dirty="0" smtClean="0"/>
              <a:t> who, in turn, will select his </a:t>
            </a:r>
            <a:r>
              <a:rPr lang="en-US" b="1" dirty="0" smtClean="0"/>
              <a:t>Construction Crew</a:t>
            </a:r>
            <a:r>
              <a:rPr lang="en-US"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Also selected will be the </a:t>
            </a:r>
            <a:r>
              <a:rPr lang="en-US" b="1" dirty="0" smtClean="0"/>
              <a:t>Costume Designer</a:t>
            </a:r>
            <a:r>
              <a:rPr lang="en-US" dirty="0" smtClean="0"/>
              <a:t> and the </a:t>
            </a:r>
            <a:r>
              <a:rPr lang="en-US" b="1" dirty="0" smtClean="0"/>
              <a:t>Hair &amp; Makeup Designer</a:t>
            </a:r>
            <a:r>
              <a:rPr lang="en-US" dirty="0" smtClean="0"/>
              <a:t> who will bring their own teams together. </a:t>
            </a:r>
          </a:p>
          <a:p>
            <a:pPr>
              <a:buNone/>
            </a:pPr>
            <a:endParaRPr lang="en-US" dirty="0" smtClean="0"/>
          </a:p>
          <a:p>
            <a:r>
              <a:rPr lang="en-US" dirty="0" smtClean="0"/>
              <a:t>If the film includes any Special (Physical) Effects then the </a:t>
            </a:r>
            <a:r>
              <a:rPr lang="en-US" b="1" dirty="0" smtClean="0"/>
              <a:t>Special Effects Supervisor</a:t>
            </a:r>
            <a:r>
              <a:rPr lang="en-US" dirty="0" smtClean="0"/>
              <a:t> will choose his crew. </a:t>
            </a:r>
          </a:p>
          <a:p>
            <a:pPr>
              <a:buNone/>
            </a:pPr>
            <a:endParaRPr lang="en-US" dirty="0" smtClean="0"/>
          </a:p>
          <a:p>
            <a:r>
              <a:rPr lang="en-US" dirty="0" smtClean="0"/>
              <a:t>Depending on the method (film or digital) the </a:t>
            </a:r>
            <a:r>
              <a:rPr lang="en-US" b="1" dirty="0" smtClean="0"/>
              <a:t>Laboratory</a:t>
            </a:r>
            <a:r>
              <a:rPr lang="en-US" dirty="0" smtClean="0"/>
              <a:t> will transfer the original into a format required by the </a:t>
            </a:r>
            <a:r>
              <a:rPr lang="en-US" b="1" dirty="0" smtClean="0"/>
              <a:t>Editor</a:t>
            </a:r>
            <a:r>
              <a:rPr lang="en-US" dirty="0" smtClean="0"/>
              <a:t> and </a:t>
            </a:r>
            <a:r>
              <a:rPr lang="en-US" b="1" dirty="0" smtClean="0"/>
              <a:t>Post-Production</a:t>
            </a:r>
            <a:r>
              <a:rPr lang="en-US" dirty="0" smtClean="0"/>
              <a:t> department. All this has to be achieved within budget.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000" dirty="0" smtClean="0"/>
              <a:t/>
            </a:r>
            <a:br>
              <a:rPr lang="en-US" sz="5000" dirty="0" smtClean="0"/>
            </a:br>
            <a:r>
              <a:rPr lang="en-US" sz="5000" dirty="0" smtClean="0"/>
              <a:t>Post-Production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r>
              <a:rPr lang="en-US" dirty="0" smtClean="0"/>
              <a:t>Post-production is the third and final major phase of the </a:t>
            </a:r>
            <a:r>
              <a:rPr lang="en-US" dirty="0" smtClean="0">
                <a:hlinkClick r:id="rId2"/>
              </a:rPr>
              <a:t>production process</a:t>
            </a:r>
            <a:r>
              <a:rPr lang="en-US" dirty="0" smtClean="0"/>
              <a:t>. It is often referred to simply as </a:t>
            </a:r>
            <a:r>
              <a:rPr lang="en-US" i="1" dirty="0" smtClean="0"/>
              <a:t>post</a:t>
            </a:r>
            <a:r>
              <a:rPr lang="en-US" dirty="0" smtClean="0"/>
              <a:t>, e.g. "We can sort that out in post".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000" dirty="0" smtClean="0"/>
              <a:t/>
            </a:r>
            <a:br>
              <a:rPr lang="en-US" sz="5000" dirty="0" smtClean="0"/>
            </a:br>
            <a:r>
              <a:rPr lang="en-US" sz="5000" dirty="0" smtClean="0"/>
              <a:t>Post-Production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There are many things which can happen in post-production. Common tasks include:</a:t>
            </a:r>
          </a:p>
          <a:p>
            <a:r>
              <a:rPr lang="en-US" dirty="0" smtClean="0"/>
              <a:t>Editing video footage</a:t>
            </a:r>
          </a:p>
          <a:p>
            <a:r>
              <a:rPr lang="en-US" dirty="0" smtClean="0"/>
              <a:t>Editing the soundtrack, adding sound effects, music, etc.</a:t>
            </a:r>
          </a:p>
          <a:p>
            <a:r>
              <a:rPr lang="en-US" dirty="0" smtClean="0"/>
              <a:t>Adding titles and graphics</a:t>
            </a:r>
          </a:p>
          <a:p>
            <a:r>
              <a:rPr lang="en-US" dirty="0" err="1" smtClean="0"/>
              <a:t>Colour</a:t>
            </a:r>
            <a:r>
              <a:rPr lang="en-US" dirty="0" smtClean="0"/>
              <a:t> and exposure correction</a:t>
            </a:r>
          </a:p>
          <a:p>
            <a:r>
              <a:rPr lang="en-US" dirty="0" smtClean="0"/>
              <a:t>Adding special effects</a:t>
            </a:r>
          </a:p>
          <a:p>
            <a:r>
              <a:rPr lang="en-US" dirty="0" smtClean="0"/>
              <a:t>Re-shooting certain scenes if required ("pick-up" shots)</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000" dirty="0" smtClean="0"/>
              <a:t/>
            </a:r>
            <a:br>
              <a:rPr lang="en-US" sz="5000" dirty="0" smtClean="0"/>
            </a:br>
            <a:r>
              <a:rPr lang="en-US" sz="5000" dirty="0" smtClean="0"/>
              <a:t>Post-Production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In some cases post-production is relatively</a:t>
            </a:r>
          </a:p>
          <a:p>
            <a:pPr>
              <a:buNone/>
            </a:pPr>
            <a:r>
              <a:rPr lang="en-US" dirty="0" smtClean="0"/>
              <a:t>straightforward, consisting of choosing and</a:t>
            </a:r>
          </a:p>
          <a:p>
            <a:pPr>
              <a:buNone/>
            </a:pPr>
            <a:r>
              <a:rPr lang="en-US" dirty="0" smtClean="0"/>
              <a:t>arranging footage in the correct sequence. In</a:t>
            </a:r>
          </a:p>
          <a:p>
            <a:pPr>
              <a:buNone/>
            </a:pPr>
            <a:r>
              <a:rPr lang="en-US" dirty="0" smtClean="0"/>
              <a:t>most cases however, post-production is a time</a:t>
            </a:r>
          </a:p>
          <a:p>
            <a:pPr>
              <a:buNone/>
            </a:pPr>
            <a:r>
              <a:rPr lang="en-US" dirty="0" smtClean="0"/>
              <a:t>consuming job taking longer than the actual</a:t>
            </a:r>
          </a:p>
          <a:p>
            <a:pPr>
              <a:buNone/>
            </a:pPr>
            <a:r>
              <a:rPr lang="en-US" dirty="0" smtClean="0"/>
              <a:t>production phase.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Post-Production</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Director</a:t>
            </a:r>
            <a:r>
              <a:rPr lang="en-US" dirty="0" smtClean="0"/>
              <a:t> and the </a:t>
            </a:r>
            <a:r>
              <a:rPr lang="en-US" b="1" dirty="0" smtClean="0"/>
              <a:t>Film Editor, Supervising Sound Editor</a:t>
            </a:r>
            <a:r>
              <a:rPr lang="en-US" dirty="0" smtClean="0"/>
              <a:t> and </a:t>
            </a:r>
            <a:r>
              <a:rPr lang="en-US" b="1" dirty="0" smtClean="0"/>
              <a:t>Visual Effects Supervisor</a:t>
            </a:r>
            <a:r>
              <a:rPr lang="en-US" dirty="0" smtClean="0"/>
              <a:t> take control of this part of the process. In general, the material will have been digitized for Post-Production and the Director, with the Heads of Department, will have selected </a:t>
            </a:r>
            <a:r>
              <a:rPr lang="en-US" b="1" dirty="0" smtClean="0"/>
              <a:t>Picture and Sound Technicians</a:t>
            </a:r>
            <a:r>
              <a:rPr lang="en-US" dirty="0" smtClean="0"/>
              <a:t> and the preferred hardware, software and facilities companies.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is back to the </a:t>
            </a:r>
            <a:r>
              <a:rPr lang="en-US" b="1" dirty="0" smtClean="0"/>
              <a:t>Producer</a:t>
            </a:r>
            <a:r>
              <a:rPr lang="en-US" dirty="0" smtClean="0"/>
              <a:t> and the </a:t>
            </a:r>
            <a:r>
              <a:rPr lang="en-US" b="1" dirty="0" smtClean="0"/>
              <a:t>Distribution &amp; Marketing Managers</a:t>
            </a:r>
            <a:r>
              <a:rPr lang="en-US" dirty="0" smtClean="0"/>
              <a:t> in the Production Office. By the time the film has reached its finished state the </a:t>
            </a:r>
            <a:r>
              <a:rPr lang="en-US" b="1" dirty="0" smtClean="0"/>
              <a:t>Distributor</a:t>
            </a:r>
            <a:r>
              <a:rPr lang="en-US" dirty="0" smtClean="0"/>
              <a:t> should have prepared the films’ release on either a National or Global level.</a:t>
            </a:r>
          </a:p>
          <a:p>
            <a:r>
              <a:rPr lang="en-US" dirty="0" smtClean="0"/>
              <a:t>The </a:t>
            </a:r>
            <a:r>
              <a:rPr lang="en-US" b="1" dirty="0" smtClean="0"/>
              <a:t>Cinema Chain(s</a:t>
            </a:r>
            <a:r>
              <a:rPr lang="en-US" dirty="0" smtClean="0"/>
              <a:t>) involved are a most important part of the process. If the audience doesn’t have the viewing experience that the Director and Producer visualized, then the time and money spent on a feature film’s production can be wasted. </a:t>
            </a:r>
          </a:p>
          <a:p>
            <a:r>
              <a:rPr lang="en-US" dirty="0" smtClean="0"/>
              <a:t>At the centre of this is the </a:t>
            </a:r>
            <a:r>
              <a:rPr lang="en-US" b="1" dirty="0" smtClean="0"/>
              <a:t>Projectionist</a:t>
            </a:r>
            <a:r>
              <a:rPr lang="en-US" dirty="0" smtClean="0"/>
              <a:t> whose training and experience is key to a perfect screening with images in focus and sound exactly right.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Film</a:t>
            </a:r>
            <a:endParaRPr lang="en-US" dirty="0"/>
          </a:p>
        </p:txBody>
      </p:sp>
      <p:sp>
        <p:nvSpPr>
          <p:cNvPr id="3" name="Content Placeholder 2"/>
          <p:cNvSpPr>
            <a:spLocks noGrp="1"/>
          </p:cNvSpPr>
          <p:nvPr>
            <p:ph idx="1"/>
          </p:nvPr>
        </p:nvSpPr>
        <p:spPr/>
        <p:txBody>
          <a:bodyPr>
            <a:normAutofit/>
          </a:bodyPr>
          <a:lstStyle/>
          <a:p>
            <a:r>
              <a:rPr lang="en-US" sz="5400" dirty="0" smtClean="0"/>
              <a:t>A story or event recorded by a camera as a set of moving images and shown in a cinema or on television.</a:t>
            </a:r>
            <a:endParaRPr lang="en-US"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Introduction to Film</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en-US" sz="5400" dirty="0" smtClean="0"/>
              <a:t>Is Film an art form?</a:t>
            </a:r>
            <a:endParaRPr lang="en-US" sz="5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Production Process</a:t>
            </a:r>
          </a:p>
        </p:txBody>
      </p:sp>
      <p:sp>
        <p:nvSpPr>
          <p:cNvPr id="3" name="Content Placeholder 2"/>
          <p:cNvSpPr>
            <a:spLocks noGrp="1"/>
          </p:cNvSpPr>
          <p:nvPr>
            <p:ph idx="1"/>
          </p:nvPr>
        </p:nvSpPr>
        <p:spPr/>
        <p:txBody>
          <a:bodyPr>
            <a:normAutofit lnSpcReduction="10000"/>
          </a:bodyPr>
          <a:lstStyle/>
          <a:p>
            <a:r>
              <a:rPr lang="en-US" dirty="0" smtClean="0"/>
              <a:t>The </a:t>
            </a:r>
            <a:r>
              <a:rPr lang="en-US" i="1" dirty="0" smtClean="0"/>
              <a:t>production process</a:t>
            </a:r>
            <a:r>
              <a:rPr lang="en-US" dirty="0" smtClean="0"/>
              <a:t> refers to the stages (phases) required to complete a media product, from the idea to the final master copy. The process can apply to any type of media production including film, video, television and audio recording. The stages in each medium vary; for example, there is obviously no storyboard in an audio recording. However the same general concepts work for any medium.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Main Stages of Production</a:t>
            </a:r>
            <a:endParaRPr lang="en-US" dirty="0"/>
          </a:p>
        </p:txBody>
      </p:sp>
      <p:sp>
        <p:nvSpPr>
          <p:cNvPr id="3" name="Content Placeholder 2"/>
          <p:cNvSpPr>
            <a:spLocks noGrp="1"/>
          </p:cNvSpPr>
          <p:nvPr>
            <p:ph idx="1"/>
          </p:nvPr>
        </p:nvSpPr>
        <p:spPr/>
        <p:txBody>
          <a:bodyPr/>
          <a:lstStyle/>
          <a:p>
            <a:r>
              <a:rPr lang="en-US" b="1" dirty="0" smtClean="0">
                <a:hlinkClick r:id="rId2"/>
              </a:rPr>
              <a:t>Pre-production</a:t>
            </a:r>
            <a:r>
              <a:rPr lang="en-US" dirty="0" smtClean="0"/>
              <a:t>: Planning, scripting &amp; storyboarding, etc.</a:t>
            </a:r>
          </a:p>
          <a:p>
            <a:pPr>
              <a:buNone/>
            </a:pPr>
            <a:endParaRPr lang="en-US" dirty="0" smtClean="0"/>
          </a:p>
          <a:p>
            <a:r>
              <a:rPr lang="en-US" b="1" dirty="0" smtClean="0">
                <a:hlinkClick r:id="rId3"/>
              </a:rPr>
              <a:t>Production</a:t>
            </a:r>
            <a:r>
              <a:rPr lang="en-US" dirty="0" smtClean="0"/>
              <a:t>: The actual shooting/recording.</a:t>
            </a:r>
          </a:p>
          <a:p>
            <a:pPr>
              <a:buNone/>
            </a:pPr>
            <a:endParaRPr lang="en-US" dirty="0" smtClean="0"/>
          </a:p>
          <a:p>
            <a:r>
              <a:rPr lang="en-US" b="1" dirty="0" smtClean="0">
                <a:hlinkClick r:id="rId4"/>
              </a:rPr>
              <a:t>Post-production</a:t>
            </a:r>
            <a:r>
              <a:rPr lang="en-US" dirty="0" smtClean="0"/>
              <a:t>: Everything between production and creating the final master copy.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Main Stages of Production</a:t>
            </a:r>
            <a:endParaRPr lang="en-US" dirty="0"/>
          </a:p>
        </p:txBody>
      </p:sp>
      <p:sp>
        <p:nvSpPr>
          <p:cNvPr id="3" name="Content Placeholder 2"/>
          <p:cNvSpPr>
            <a:spLocks noGrp="1"/>
          </p:cNvSpPr>
          <p:nvPr>
            <p:ph idx="1"/>
          </p:nvPr>
        </p:nvSpPr>
        <p:spPr/>
        <p:txBody>
          <a:bodyPr/>
          <a:lstStyle/>
          <a:p>
            <a:pPr>
              <a:buNone/>
            </a:pPr>
            <a:r>
              <a:rPr lang="en-US" dirty="0" smtClean="0"/>
              <a:t>Other stages include:</a:t>
            </a:r>
          </a:p>
          <a:p>
            <a:r>
              <a:rPr lang="en-US" b="1" dirty="0" smtClean="0"/>
              <a:t>Financing</a:t>
            </a:r>
            <a:r>
              <a:rPr lang="en-US" dirty="0" smtClean="0"/>
              <a:t>: This happens before pre-production, and involves budget forecasting, finding investors, etc.</a:t>
            </a:r>
          </a:p>
          <a:p>
            <a:r>
              <a:rPr lang="en-US" b="1" dirty="0" smtClean="0"/>
              <a:t>Screenplay</a:t>
            </a:r>
            <a:r>
              <a:rPr lang="en-US" dirty="0" smtClean="0"/>
              <a:t>: This can be considered a separate stage before pre-production.</a:t>
            </a:r>
          </a:p>
          <a:p>
            <a:r>
              <a:rPr lang="en-US" b="1" dirty="0" smtClean="0"/>
              <a:t>Distribution</a:t>
            </a:r>
            <a:r>
              <a:rPr lang="en-US" dirty="0" smtClean="0"/>
              <a:t>: After post-production, delivering the content to the audience (e.g. film prints, CD/DVD, etc).</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000" dirty="0" smtClean="0"/>
              <a:t/>
            </a:r>
            <a:br>
              <a:rPr lang="en-US" sz="5000" dirty="0" smtClean="0"/>
            </a:br>
            <a:r>
              <a:rPr lang="en-US" sz="5000" dirty="0" smtClean="0"/>
              <a:t>Pre-Production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i="1" dirty="0" smtClean="0"/>
              <a:t>Pre-production</a:t>
            </a:r>
            <a:r>
              <a:rPr lang="en-US" dirty="0" smtClean="0"/>
              <a:t> is a fairly loose term which refers to the tasks undertaken before production begins. Exactly what is included in this stage depends on the medium and situation.</a:t>
            </a:r>
          </a:p>
          <a:p>
            <a:r>
              <a:rPr lang="en-US" dirty="0" smtClean="0"/>
              <a:t>For a small video company, pre-production may refer to everything that happens before shooting begins, for example, meeting with the client, research, storyboarding, location planning, etc.</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000" dirty="0" smtClean="0"/>
              <a:t/>
            </a:r>
            <a:br>
              <a:rPr lang="en-US" sz="5000" dirty="0" smtClean="0"/>
            </a:br>
            <a:r>
              <a:rPr lang="en-US" sz="5000" dirty="0" smtClean="0"/>
              <a:t>Pre-Production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For feature films, pre-production is more specific and only begins when other milestones have been met such as financing, screenplay, casting and major staffing. In this case pre-production includes:</a:t>
            </a:r>
          </a:p>
          <a:p>
            <a:r>
              <a:rPr lang="en-US" dirty="0" smtClean="0"/>
              <a:t>Location scouting</a:t>
            </a:r>
          </a:p>
          <a:p>
            <a:r>
              <a:rPr lang="en-US" dirty="0" smtClean="0"/>
              <a:t>Prop and wardrobe identification and preparation</a:t>
            </a:r>
          </a:p>
          <a:p>
            <a:r>
              <a:rPr lang="en-US" dirty="0" smtClean="0"/>
              <a:t>Special effects identification and preparation</a:t>
            </a:r>
          </a:p>
          <a:p>
            <a:r>
              <a:rPr lang="en-US" dirty="0" smtClean="0"/>
              <a:t>Production schedule</a:t>
            </a:r>
          </a:p>
          <a:p>
            <a:r>
              <a:rPr lang="en-US" dirty="0" smtClean="0"/>
              <a:t>Set construction</a:t>
            </a:r>
          </a:p>
          <a:p>
            <a:r>
              <a:rPr lang="en-US" dirty="0" smtClean="0"/>
              <a:t>Script-locking (semi-finalization of the script)</a:t>
            </a:r>
          </a:p>
          <a:p>
            <a:r>
              <a:rPr lang="en-US" dirty="0" smtClean="0"/>
              <a:t>Script read-through with cast, director and other interested parties like sponsors.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778</TotalTime>
  <Words>374</Words>
  <Application>Microsoft Office PowerPoint</Application>
  <PresentationFormat>On-screen Show (4:3)</PresentationFormat>
  <Paragraphs>85</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Corbel</vt:lpstr>
      <vt:lpstr>Wingdings</vt:lpstr>
      <vt:lpstr>Wingdings 2</vt:lpstr>
      <vt:lpstr>Wingdings 3</vt:lpstr>
      <vt:lpstr>Module</vt:lpstr>
      <vt:lpstr>Film Making</vt:lpstr>
      <vt:lpstr>What is Film</vt:lpstr>
      <vt:lpstr>An Introduction to Film</vt:lpstr>
      <vt:lpstr>The Production Process</vt:lpstr>
      <vt:lpstr>Main Stages of Production</vt:lpstr>
      <vt:lpstr>Main Stages of Production</vt:lpstr>
      <vt:lpstr>PowerPoint Presentation</vt:lpstr>
      <vt:lpstr> Pre-Production </vt:lpstr>
      <vt:lpstr> Pre-Production </vt:lpstr>
      <vt:lpstr>Pre-Production</vt:lpstr>
      <vt:lpstr>Pre-Production</vt:lpstr>
      <vt:lpstr> Production </vt:lpstr>
      <vt:lpstr>Production</vt:lpstr>
      <vt:lpstr>Production</vt:lpstr>
      <vt:lpstr> Post-Production </vt:lpstr>
      <vt:lpstr> Post-Production </vt:lpstr>
      <vt:lpstr> Post-Production </vt:lpstr>
      <vt:lpstr>Post-Production</vt:lpstr>
      <vt:lpstr>DISPLAY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Teacher</dc:creator>
  <cp:lastModifiedBy>ProBook 450 G2</cp:lastModifiedBy>
  <cp:revision>75</cp:revision>
  <dcterms:created xsi:type="dcterms:W3CDTF">2013-10-21T05:37:25Z</dcterms:created>
  <dcterms:modified xsi:type="dcterms:W3CDTF">2020-03-27T04:46:40Z</dcterms:modified>
</cp:coreProperties>
</file>